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83" r:id="rId5"/>
    <p:sldId id="261" r:id="rId6"/>
    <p:sldId id="281" r:id="rId7"/>
    <p:sldId id="262" r:id="rId8"/>
    <p:sldId id="270" r:id="rId9"/>
    <p:sldId id="271" r:id="rId10"/>
    <p:sldId id="280" r:id="rId11"/>
    <p:sldId id="272" r:id="rId12"/>
    <p:sldId id="278" r:id="rId13"/>
    <p:sldId id="273" r:id="rId14"/>
    <p:sldId id="277" r:id="rId15"/>
    <p:sldId id="274" r:id="rId16"/>
    <p:sldId id="279" r:id="rId17"/>
    <p:sldId id="275" r:id="rId18"/>
    <p:sldId id="288" r:id="rId19"/>
    <p:sldId id="287" r:id="rId20"/>
    <p:sldId id="291" r:id="rId21"/>
    <p:sldId id="284" r:id="rId22"/>
    <p:sldId id="285" r:id="rId23"/>
    <p:sldId id="260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19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294" y="108"/>
      </p:cViewPr>
      <p:guideLst>
        <p:guide orient="horz" pos="21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9EFA-539F-40D1-90F8-5C9381E0C56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resnyefakty.org/podvig-panfilovtsev/" TargetMode="External"/><Relationship Id="rId3" Type="http://schemas.openxmlformats.org/officeDocument/2006/relationships/hyperlink" Target="https://barnaul.press/news/kto-takoy-anton-petrov-i-pochemu-ego-imenem-nazvana-ulitsa-v-barnaule.html" TargetMode="External"/><Relationship Id="rId7" Type="http://schemas.openxmlformats.org/officeDocument/2006/relationships/hyperlink" Target="https://barnaul.press/news/gvardii-starshina-na-parade-pobedy-zhitel-altayskogo-kraya-nyes-znamya-stepnogo-fronta-.html" TargetMode="External"/><Relationship Id="rId2" Type="http://schemas.openxmlformats.org/officeDocument/2006/relationships/hyperlink" Target="https://barnaul.press/news/100-let-ispolnyaetsya-so-dnya-rozhdeniya-georgiya-isakova-imenem-kotorogo-nazvana-odna-iz-samyh-bolshih-ulits-barnaul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rnaul.press/news/pozhertvoval-soboy-na-fronte-kak-poyavilas-ulitsa-smirnova-v-barnaule.html" TargetMode="External"/><Relationship Id="rId5" Type="http://schemas.openxmlformats.org/officeDocument/2006/relationships/hyperlink" Target="https://barnaul.press/news/primer-besstrashiya-i-muzhestva-kak-v-barnaule-poyavilas-ulitsa-malakhova.html" TargetMode="External"/><Relationship Id="rId4" Type="http://schemas.openxmlformats.org/officeDocument/2006/relationships/hyperlink" Target="https://barnaul.press/news/zhenshchina-geroy-pochemu-v-barnaule-poyavilas-ulitsa-imeni-very-kashcheevoy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0"/>
          <p:cNvSpPr txBox="1"/>
          <p:nvPr/>
        </p:nvSpPr>
        <p:spPr>
          <a:xfrm>
            <a:off x="464343" y="1444308"/>
            <a:ext cx="8215313" cy="39693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ru-RU" sz="72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Их</a:t>
            </a:r>
          </a:p>
          <a:p>
            <a:pPr algn="ctr"/>
            <a:r>
              <a:rPr lang="ru-RU" sz="60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именами</a:t>
            </a:r>
          </a:p>
          <a:p>
            <a:pPr algn="ctr"/>
            <a:r>
              <a:rPr lang="ru-RU" sz="60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названы</a:t>
            </a:r>
          </a:p>
          <a:p>
            <a:pPr algn="ctr"/>
            <a:r>
              <a:rPr lang="ru-RU" sz="60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 улицы</a:t>
            </a:r>
          </a:p>
        </p:txBody>
      </p:sp>
      <p:sp>
        <p:nvSpPr>
          <p:cNvPr id="3" name="TextBox 10"/>
          <p:cNvSpPr txBox="1"/>
          <p:nvPr/>
        </p:nvSpPr>
        <p:spPr>
          <a:xfrm>
            <a:off x="464343" y="5948363"/>
            <a:ext cx="821531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Устный журнал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0320" y="1998345"/>
            <a:ext cx="91033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6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Третья страница </a:t>
            </a:r>
          </a:p>
          <a:p>
            <a:pPr algn="ctr"/>
            <a:endParaRPr lang="ru-RU" altLang="zh-CN" sz="6000" b="1" dirty="0">
              <a:solidFill>
                <a:schemeClr val="accent2"/>
              </a:solidFill>
              <a:latin typeface="Arial Black" panose="020B0A04020102020204" charset="0"/>
              <a:cs typeface="Arial Black" panose="020B0A04020102020204" charset="0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zh-CN" sz="6000" b="1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ПОДВИГ КАЩЕЕВОЙ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/>
        </p:nvSpPr>
        <p:spPr>
          <a:xfrm>
            <a:off x="1112520" y="476250"/>
            <a:ext cx="6918960" cy="10928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Их именами названы улицы г. Барнаула</a:t>
            </a:r>
          </a:p>
        </p:txBody>
      </p:sp>
      <p:sp>
        <p:nvSpPr>
          <p:cNvPr id="16388" name="Rectangle 9"/>
          <p:cNvSpPr>
            <a:spLocks noGrp="1"/>
          </p:cNvSpPr>
          <p:nvPr/>
        </p:nvSpPr>
        <p:spPr>
          <a:xfrm>
            <a:off x="4687570" y="2018030"/>
            <a:ext cx="432054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Кащеева Вера Сергеевна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Родилась – в 1922г.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в с. Петровка, Троицкого района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buSzPct val="60000"/>
            </a:pPr>
            <a:r>
              <a:rPr lang="ru-RU" kern="0" dirty="0">
                <a:latin typeface="Arial Black" panose="020B0A04020102020204" charset="0"/>
                <a:cs typeface="Arial Black" panose="020B0A04020102020204" charset="0"/>
                <a:sym typeface="+mn-ea"/>
              </a:rPr>
              <a:t>Погибла</a:t>
            </a: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 –  в 1975г.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гв. ст. сержант, санинструктор.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</p:txBody>
      </p:sp>
      <p:pic>
        <p:nvPicPr>
          <p:cNvPr id="2" name="i-main-pic" descr="Картинка 4 из 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8" y="1932305"/>
            <a:ext cx="3424237" cy="428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0320" y="1998345"/>
            <a:ext cx="91033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6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Четвёртая страница </a:t>
            </a:r>
          </a:p>
          <a:p>
            <a:pPr algn="ctr"/>
            <a:endParaRPr lang="ru-RU" altLang="zh-CN" sz="6000" b="1" dirty="0">
              <a:solidFill>
                <a:schemeClr val="accent2"/>
              </a:solidFill>
              <a:latin typeface="Arial Black" panose="020B0A04020102020204" charset="0"/>
              <a:cs typeface="Arial Black" panose="020B0A04020102020204" charset="0"/>
              <a:sym typeface="+mn-ea"/>
            </a:endParaRPr>
          </a:p>
          <a:p>
            <a:pPr algn="ctr"/>
            <a:r>
              <a:rPr lang="ru-RU" altLang="zh-CN" sz="6000" b="1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ПОДВИГ МАЛАХОВА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/>
        </p:nvSpPr>
        <p:spPr>
          <a:xfrm>
            <a:off x="1112520" y="476250"/>
            <a:ext cx="6918960" cy="10928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Их именами названы улицы г. Барнаула</a:t>
            </a:r>
          </a:p>
        </p:txBody>
      </p:sp>
      <p:sp>
        <p:nvSpPr>
          <p:cNvPr id="16388" name="Rectangle 9"/>
          <p:cNvSpPr>
            <a:spLocks noGrp="1"/>
          </p:cNvSpPr>
          <p:nvPr/>
        </p:nvSpPr>
        <p:spPr>
          <a:xfrm>
            <a:off x="4368800" y="2348881"/>
            <a:ext cx="4775200" cy="32937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00000"/>
              </a:lnSpc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Малахов Николай Михайлович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lnSpc>
                <a:spcPct val="100000"/>
              </a:lnSpc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Родился – в 1921г.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lnSpc>
                <a:spcPct val="100000"/>
              </a:lnSpc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в с. Шелаболиха, Павловского района.</a:t>
            </a:r>
          </a:p>
          <a:p>
            <a:pPr algn="l" eaLnBrk="1" hangingPunct="1">
              <a:lnSpc>
                <a:spcPct val="100000"/>
              </a:lnSpc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Умер 21 сентября 1993 г.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lnSpc>
                <a:spcPct val="100000"/>
              </a:lnSpc>
              <a:buSzPct val="60000"/>
            </a:pPr>
            <a:r>
              <a:rPr lang="ru-RU" kern="0" dirty="0">
                <a:latin typeface="Arial Black" panose="020B0A04020102020204" charset="0"/>
                <a:cs typeface="Arial Black" panose="020B0A04020102020204" charset="0"/>
                <a:sym typeface="+mn-ea"/>
              </a:rPr>
              <a:t>Полковник</a:t>
            </a: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, лётчик.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</p:txBody>
      </p:sp>
      <p:pic>
        <p:nvPicPr>
          <p:cNvPr id="3" name="Picture 11" descr="Малахов Н.М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5" y="1931988"/>
            <a:ext cx="3240088" cy="428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0320" y="1998345"/>
            <a:ext cx="91033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6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Пятая страница </a:t>
            </a:r>
          </a:p>
          <a:p>
            <a:pPr algn="ctr"/>
            <a:endParaRPr lang="ru-RU" altLang="zh-CN" sz="6000" b="1" dirty="0">
              <a:solidFill>
                <a:schemeClr val="accent2"/>
              </a:solidFill>
              <a:latin typeface="Arial Black" panose="020B0A04020102020204" charset="0"/>
              <a:cs typeface="Arial Black" panose="020B0A04020102020204" charset="0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zh-CN" sz="6000" b="1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ПОДВИГ СМИРНОВА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/>
        </p:nvSpPr>
        <p:spPr>
          <a:xfrm>
            <a:off x="1112520" y="476250"/>
            <a:ext cx="6918960" cy="10928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Их именами названы улицы г. Барнаула</a:t>
            </a:r>
          </a:p>
        </p:txBody>
      </p:sp>
      <p:sp>
        <p:nvSpPr>
          <p:cNvPr id="16388" name="Rectangle 9"/>
          <p:cNvSpPr>
            <a:spLocks noGrp="1"/>
          </p:cNvSpPr>
          <p:nvPr/>
        </p:nvSpPr>
        <p:spPr>
          <a:xfrm>
            <a:off x="4288155" y="2018030"/>
            <a:ext cx="485521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00000"/>
              </a:lnSpc>
              <a:buSzPct val="60000"/>
            </a:pPr>
            <a:r>
              <a:rPr lang="ru-RU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Смирнов Владимир Ефимович</a:t>
            </a:r>
          </a:p>
          <a:p>
            <a:pPr algn="l" eaLnBrk="1" hangingPunct="1">
              <a:lnSpc>
                <a:spcPct val="100000"/>
              </a:lnSpc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Родился – в 1924 г.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lnSpc>
                <a:spcPct val="100000"/>
              </a:lnSpc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в Барнауле.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lnSpc>
                <a:spcPct val="100000"/>
              </a:lnSpc>
              <a:buSzPct val="60000"/>
            </a:pPr>
            <a:r>
              <a:rPr lang="ru-RU" kern="0" dirty="0">
                <a:latin typeface="Arial Black" panose="020B0A04020102020204" charset="0"/>
                <a:cs typeface="Arial Black" panose="020B0A04020102020204" charset="0"/>
                <a:sym typeface="+mn-ea"/>
              </a:rPr>
              <a:t>Погиб</a:t>
            </a: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 – в 1943г.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lnSpc>
                <a:spcPct val="100000"/>
              </a:lnSpc>
              <a:buSzPct val="60000"/>
            </a:pPr>
            <a:r>
              <a:rPr lang="ru-RU" kern="0" noProof="0" dirty="0" err="1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Сержант,командир</a:t>
            </a: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 отделения лыжного батальона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 l="1715"/>
          <a:stretch>
            <a:fillRect/>
          </a:stretch>
        </p:blipFill>
        <p:spPr>
          <a:xfrm>
            <a:off x="885825" y="2018030"/>
            <a:ext cx="3311525" cy="36836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0320" y="1998345"/>
            <a:ext cx="910336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6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Шестая страница </a:t>
            </a:r>
          </a:p>
          <a:p>
            <a:pPr algn="ctr"/>
            <a:endParaRPr lang="ru-RU" altLang="zh-CN" sz="6000" b="1" dirty="0">
              <a:solidFill>
                <a:schemeClr val="accent2"/>
              </a:solidFill>
              <a:latin typeface="Arial Black" panose="020B0A04020102020204" charset="0"/>
              <a:cs typeface="Arial Black" panose="020B0A04020102020204" charset="0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zh-CN" sz="6000" b="1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ПОДВИГ ПЛОТНИКОВА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/>
        </p:nvSpPr>
        <p:spPr>
          <a:xfrm>
            <a:off x="1112520" y="476250"/>
            <a:ext cx="6918960" cy="10928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Их именами названы улицы г. Барнаула</a:t>
            </a:r>
          </a:p>
        </p:txBody>
      </p:sp>
      <p:sp>
        <p:nvSpPr>
          <p:cNvPr id="16388" name="Rectangle 9"/>
          <p:cNvSpPr>
            <a:spLocks noGrp="1"/>
          </p:cNvSpPr>
          <p:nvPr/>
        </p:nvSpPr>
        <p:spPr>
          <a:xfrm>
            <a:off x="4101465" y="2018030"/>
            <a:ext cx="5042535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Плотников Дмитрий Иванович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Родился – в 1921г.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В с. Голышово, Первомайского района.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Умер в 1947г. 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Гвардии старшина.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2A7BCF-C08E-7FCD-43A9-7D0408D7D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" y="2018030"/>
            <a:ext cx="320786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0320" y="1998345"/>
            <a:ext cx="910336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6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Седьмая страница </a:t>
            </a:r>
          </a:p>
          <a:p>
            <a:pPr algn="ctr"/>
            <a:endParaRPr lang="ru-RU" altLang="zh-CN" sz="6000" b="1" dirty="0">
              <a:solidFill>
                <a:schemeClr val="accent2"/>
              </a:solidFill>
              <a:latin typeface="Arial Black" panose="020B0A04020102020204" charset="0"/>
              <a:cs typeface="Arial Black" panose="020B0A04020102020204" charset="0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zh-CN" sz="6000" b="1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ПОДВИГ ПАНФИЛОВЦЕВ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06" y="1987074"/>
            <a:ext cx="3671888" cy="3744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5"/>
          <p:cNvSpPr/>
          <p:nvPr/>
        </p:nvSpPr>
        <p:spPr>
          <a:xfrm>
            <a:off x="4250690" y="1875155"/>
            <a:ext cx="489331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charset="0"/>
              <a:buChar char="§"/>
            </a:pPr>
            <a:r>
              <a:rPr lang="ru-RU" altLang="zh-CN" sz="2800" dirty="0">
                <a:latin typeface="Arial Black" panose="020B0A04020102020204" charset="0"/>
                <a:cs typeface="Arial Black" panose="020B0A04020102020204" charset="0"/>
              </a:rPr>
              <a:t>Во время войны, </a:t>
            </a:r>
            <a:r>
              <a:rPr lang="ru-RU" altLang="zh-CN" sz="2800" dirty="0">
                <a:latin typeface="Arial Black" panose="020B0A04020102020204" charset="0"/>
                <a:cs typeface="Arial Black" panose="020B0A04020102020204" charset="0"/>
                <a:sym typeface="+mn-ea"/>
              </a:rPr>
              <a:t>28 героев-панфиловцев отбили штурм </a:t>
            </a:r>
            <a:r>
              <a:rPr lang="ru-RU" altLang="zh-CN" sz="2800" dirty="0">
                <a:latin typeface="Arial Black" panose="020B0A04020102020204" charset="0"/>
                <a:cs typeface="Arial Black" panose="020B0A04020102020204" charset="0"/>
              </a:rPr>
              <a:t>немцев и остановили 50 немецких </a:t>
            </a:r>
            <a:r>
              <a:rPr lang="ru-RU" altLang="zh-CN" sz="2800" dirty="0">
                <a:latin typeface="Arial Black" panose="020B0A04020102020204" charset="0"/>
                <a:cs typeface="Arial Black" panose="020B0A04020102020204" charset="0"/>
                <a:sym typeface="+mn-ea"/>
              </a:rPr>
              <a:t>танков на </a:t>
            </a:r>
            <a:r>
              <a:rPr lang="ru-RU" altLang="zh-CN" sz="2800" dirty="0">
                <a:latin typeface="Arial Black" panose="020B0A04020102020204" charset="0"/>
                <a:cs typeface="Arial Black" panose="020B0A04020102020204" charset="0"/>
              </a:rPr>
              <a:t>подмосковном шоссе.</a:t>
            </a:r>
          </a:p>
          <a:p>
            <a:endParaRPr lang="ru-RU" altLang="zh-CN" sz="2800" dirty="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6386" name="Rectangle 4"/>
          <p:cNvSpPr>
            <a:spLocks noGrp="1"/>
          </p:cNvSpPr>
          <p:nvPr/>
        </p:nvSpPr>
        <p:spPr>
          <a:xfrm>
            <a:off x="1112520" y="476250"/>
            <a:ext cx="6918960" cy="10928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Их именами названы улицы г. Барнаула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/>
        </p:nvSpPr>
        <p:spPr>
          <a:xfrm>
            <a:off x="1517333" y="476250"/>
            <a:ext cx="6109335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22 июня 1941 года</a:t>
            </a:r>
          </a:p>
        </p:txBody>
      </p:sp>
      <p:sp>
        <p:nvSpPr>
          <p:cNvPr id="12290" name="Rectangle 3"/>
          <p:cNvSpPr>
            <a:spLocks noGrp="1"/>
          </p:cNvSpPr>
          <p:nvPr/>
        </p:nvSpPr>
        <p:spPr>
          <a:xfrm>
            <a:off x="467360" y="184785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ru-RU" dirty="0">
                <a:latin typeface="Arial Black" panose="020B0A04020102020204" charset="0"/>
                <a:cs typeface="Arial Black" panose="020B0A04020102020204" charset="0"/>
              </a:rPr>
              <a:t>В четыре часа утра в воскресный день фашистская Германия без объявления войны напала на нашу Родину.</a:t>
            </a:r>
          </a:p>
          <a:p>
            <a:pPr marL="0" indent="0" eaLnBrk="1" hangingPunct="1">
              <a:buNone/>
            </a:pPr>
            <a:endParaRPr lang="ru-RU" dirty="0">
              <a:latin typeface="Arial Black" panose="020B0A04020102020204" charset="0"/>
              <a:cs typeface="Arial Black" panose="020B0A04020102020204" charset="0"/>
            </a:endParaRPr>
          </a:p>
          <a:p>
            <a:pPr marL="0" indent="0" eaLnBrk="1" hangingPunct="1">
              <a:buNone/>
            </a:pPr>
            <a:r>
              <a:rPr lang="ru-RU" dirty="0">
                <a:latin typeface="Arial Black" panose="020B0A04020102020204" charset="0"/>
                <a:cs typeface="Arial Black" panose="020B0A04020102020204" charset="0"/>
              </a:rPr>
              <a:t>Так началась</a:t>
            </a:r>
          </a:p>
          <a:p>
            <a:pPr marL="0" indent="0" eaLnBrk="1" hangingPunct="1">
              <a:buNone/>
            </a:pPr>
            <a:r>
              <a:rPr lang="ru-RU" dirty="0">
                <a:latin typeface="Arial Black" panose="020B0A04020102020204" charset="0"/>
                <a:cs typeface="Arial Black" panose="020B0A04020102020204" charset="0"/>
              </a:rPr>
              <a:t>Великая Отечественная война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06" y="1987074"/>
            <a:ext cx="3671888" cy="3744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5"/>
          <p:cNvSpPr/>
          <p:nvPr/>
        </p:nvSpPr>
        <p:spPr>
          <a:xfrm>
            <a:off x="4250690" y="1875155"/>
            <a:ext cx="454850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charset="0"/>
              <a:buChar char="§"/>
            </a:pPr>
            <a:r>
              <a:rPr lang="ru-RU" altLang="zh-CN" sz="2800" dirty="0">
                <a:latin typeface="Arial Black" panose="020B0A04020102020204" charset="0"/>
                <a:cs typeface="Arial Black" panose="020B0A04020102020204" charset="0"/>
                <a:sym typeface="+mn-ea"/>
              </a:rPr>
              <a:t>В числе 28 героев-панфиловцев было </a:t>
            </a:r>
            <a:r>
              <a:rPr lang="ru-RU" altLang="zh-CN" sz="28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семеро</a:t>
            </a:r>
            <a:r>
              <a:rPr lang="ru-RU" altLang="zh-CN" sz="2800" dirty="0">
                <a:latin typeface="Arial Black" panose="020B0A04020102020204" charset="0"/>
                <a:cs typeface="Arial Black" panose="020B0A04020102020204" charset="0"/>
                <a:sym typeface="+mn-ea"/>
              </a:rPr>
              <a:t> наших земляков во главе с политруком Василием Клочковым. </a:t>
            </a:r>
            <a:endParaRPr lang="ru-RU" altLang="zh-CN" sz="2800" dirty="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6386" name="Rectangle 4"/>
          <p:cNvSpPr>
            <a:spLocks noGrp="1"/>
          </p:cNvSpPr>
          <p:nvPr/>
        </p:nvSpPr>
        <p:spPr>
          <a:xfrm>
            <a:off x="1112520" y="476250"/>
            <a:ext cx="6918960" cy="10928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Их именами названы улицы г. Барнаула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/>
        </p:nvSpPr>
        <p:spPr>
          <a:xfrm>
            <a:off x="457200" y="48990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7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Весна 45-го года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/>
        </p:nvSpPr>
        <p:spPr>
          <a:xfrm>
            <a:off x="457200" y="1859915"/>
            <a:ext cx="8229600" cy="449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None/>
              <a:defRPr/>
            </a:pPr>
            <a:r>
              <a:rPr kumimoji="0" lang="ru-RU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Салют и слава годовщине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None/>
              <a:defRPr/>
            </a:pPr>
            <a:r>
              <a:rPr kumimoji="0" lang="ru-RU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Навеки памятного дня.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None/>
              <a:defRPr/>
            </a:pPr>
            <a:r>
              <a:rPr kumimoji="0" lang="ru-RU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Салют победе, что в Берлине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None/>
              <a:defRPr/>
            </a:pPr>
            <a:r>
              <a:rPr kumimoji="0" lang="ru-RU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Огнём попрала мощь огня.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None/>
              <a:defRPr/>
            </a:pPr>
            <a:r>
              <a:rPr kumimoji="0" lang="ru-RU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Салют её большим и малым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None/>
              <a:defRPr/>
            </a:pPr>
            <a:r>
              <a:rPr kumimoji="0" lang="ru-RU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Творцам, что шли путём одним,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None/>
              <a:defRPr/>
            </a:pPr>
            <a:r>
              <a:rPr kumimoji="0" lang="ru-RU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Её бойцам и генералам,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None/>
              <a:defRPr/>
            </a:pPr>
            <a:r>
              <a:rPr kumimoji="0" lang="ru-RU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Героям, павшим и живым.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/>
          <p:nvPr/>
        </p:nvSpPr>
        <p:spPr>
          <a:xfrm>
            <a:off x="2286000" y="2551113"/>
            <a:ext cx="4572000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br>
              <a:rPr lang="ru-RU" b="1" i="1" dirty="0">
                <a:latin typeface="Arial Black" panose="020B0A04020102020204" charset="0"/>
                <a:cs typeface="Arial Black" panose="020B0A04020102020204" charset="0"/>
              </a:rPr>
            </a:br>
            <a:endParaRPr lang="ru-RU" b="1" i="1" dirty="0">
              <a:latin typeface="Arial Black" panose="020B0A04020102020204" charset="0"/>
              <a:cs typeface="Arial Black" panose="020B0A04020102020204" charset="0"/>
            </a:endParaRPr>
          </a:p>
          <a:p>
            <a:r>
              <a:rPr lang="ru-RU" b="1" i="1" dirty="0">
                <a:latin typeface="Arial Black" panose="020B0A04020102020204" charset="0"/>
                <a:cs typeface="Arial Black" panose="020B0A04020102020204" charset="0"/>
              </a:rPr>
              <a:t> </a:t>
            </a:r>
          </a:p>
          <a:p>
            <a:endParaRPr lang="ru-RU" dirty="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-8255" y="2204720"/>
            <a:ext cx="5521325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Мы ваш великий подвиг не забудем, </a:t>
            </a:r>
            <a:b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</a:br>
            <a: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О вас, героях, память сохраним! </a:t>
            </a:r>
            <a:b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</a:br>
            <a: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О славной доблести во веки помнить будем, </a:t>
            </a:r>
            <a:b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</a:br>
            <a: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О смело павших, давших жизнь другим. </a:t>
            </a:r>
            <a:b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</a:br>
            <a:b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</a:br>
            <a: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Мы не забудем о бойцах, что крепким духом </a:t>
            </a:r>
            <a:b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</a:br>
            <a: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Сломили тёмных войск убогий нрав, </a:t>
            </a:r>
            <a:b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</a:br>
            <a: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Освободив страну с тяжёлым вздохом, </a:t>
            </a:r>
            <a:b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</a:br>
            <a:r>
              <a:rPr lang="ru-RU" altLang="zh-CN" sz="2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С победой, горечь в сердце испытав. 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1430" y="908685"/>
            <a:ext cx="590931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>
                <a:solidFill>
                  <a:srgbClr val="C00000"/>
                </a:solidFill>
                <a:latin typeface="Arial Black" panose="020B0A04020102020204" charset="0"/>
                <a:ea typeface="+mj-ea"/>
                <a:cs typeface="Arial Black" panose="020B0A04020102020204" charset="0"/>
                <a:sym typeface="+mn-ea"/>
              </a:rPr>
              <a:t>Героям Великой Отечественной войны</a:t>
            </a:r>
            <a:endParaRPr lang="ru-RU" altLang="en-US" sz="3200" b="1" kern="0" noProof="0" dirty="0">
              <a:solidFill>
                <a:srgbClr val="C00000"/>
              </a:solidFill>
              <a:latin typeface="Arial Black" panose="020B0A04020102020204" charset="0"/>
              <a:ea typeface="+mj-ea"/>
              <a:cs typeface="Arial Black" panose="020B0A04020102020204" charset="0"/>
              <a:sym typeface="+mn-ea"/>
            </a:endParaRPr>
          </a:p>
        </p:txBody>
      </p:sp>
      <p:pic>
        <p:nvPicPr>
          <p:cNvPr id="100" name="Изображение 99"/>
          <p:cNvPicPr/>
          <p:nvPr/>
        </p:nvPicPr>
        <p:blipFill>
          <a:blip r:embed="rId2"/>
          <a:srcRect l="873" t="34866" r="-873" b="2397"/>
          <a:stretch>
            <a:fillRect/>
          </a:stretch>
        </p:blipFill>
        <p:spPr>
          <a:xfrm>
            <a:off x="5678170" y="2137410"/>
            <a:ext cx="3465830" cy="4227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 noRot="1" noChangeArrowheads="1"/>
          </p:cNvSpPr>
          <p:nvPr/>
        </p:nvSpPr>
        <p:spPr>
          <a:xfrm>
            <a:off x="700723" y="620395"/>
            <a:ext cx="7742555" cy="541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103430" name="Rectangle 6"/>
          <p:cNvSpPr>
            <a:spLocks noGrp="1" noRot="1" noChangeArrowheads="1"/>
          </p:cNvSpPr>
          <p:nvPr/>
        </p:nvSpPr>
        <p:spPr>
          <a:xfrm>
            <a:off x="4722495" y="1500505"/>
            <a:ext cx="4421505" cy="4751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None/>
              <a:defRPr/>
            </a:pP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Читайте имена на обелисках,</a:t>
            </a:r>
            <a:b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</a:b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Героев много в этих списках.</a:t>
            </a:r>
            <a:b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</a:b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Остановите плавный бег машин.</a:t>
            </a:r>
            <a:b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</a:b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Остановите быстрого коня,</a:t>
            </a:r>
            <a:b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</a:b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И поклонитесь доблести былинной,</a:t>
            </a:r>
            <a:b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</a:b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Багряным всплеском Вечного огня!</a:t>
            </a:r>
            <a:b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</a:b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И в заповедные минуты эти,</a:t>
            </a:r>
            <a:b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</a:b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Без громких слов подумайте о них:</a:t>
            </a:r>
            <a:b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</a:b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Не потому ли живы мы на свете – </a:t>
            </a:r>
            <a:b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</a:b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Что их сегодня нет в живых?!</a:t>
            </a:r>
          </a:p>
        </p:txBody>
      </p:sp>
      <p:pic>
        <p:nvPicPr>
          <p:cNvPr id="13316" name="Picture 8" descr="e5e9fa284a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500188"/>
            <a:ext cx="4430713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1430" y="908685"/>
            <a:ext cx="91332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>
                <a:solidFill>
                  <a:srgbClr val="C00000"/>
                </a:solidFill>
                <a:latin typeface="Arial Black" panose="020B0A04020102020204" charset="0"/>
                <a:ea typeface="+mj-ea"/>
                <a:cs typeface="Arial Black" panose="020B0A04020102020204" charset="0"/>
                <a:sym typeface="+mn-ea"/>
              </a:rPr>
              <a:t>Список электронных ресурсов:</a:t>
            </a:r>
            <a:endParaRPr lang="ru-RU" altLang="en-US" sz="3200" b="1" kern="0" noProof="0" dirty="0">
              <a:solidFill>
                <a:srgbClr val="C00000"/>
              </a:solidFill>
              <a:latin typeface="Arial Black" panose="020B0A04020102020204" charset="0"/>
              <a:ea typeface="+mj-ea"/>
              <a:cs typeface="Arial Black" panose="020B0A040201020202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9685" y="2060575"/>
            <a:ext cx="911669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indent="-342900" algn="l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ru-RU" altLang="en-US" sz="2400" kern="0" noProof="0" dirty="0">
                <a:latin typeface="Arial Black" panose="020B0A04020102020204" charset="0"/>
                <a:ea typeface="+mj-ea"/>
                <a:cs typeface="Arial Black" panose="020B0A04020102020204" charset="0"/>
                <a:sym typeface="+mn-ea"/>
                <a:hlinkClick r:id="rId2" action="ppaction://hlinkfile" tooltip="Нажмите для перехода на сайт"/>
              </a:rPr>
              <a:t>Исаков Георгий Семёнович</a:t>
            </a:r>
            <a:endParaRPr lang="ru-RU" altLang="en-US" sz="2400" kern="0" noProof="0" dirty="0">
              <a:solidFill>
                <a:schemeClr val="tx1"/>
              </a:solidFill>
              <a:latin typeface="Arial Black" panose="020B0A04020102020204" charset="0"/>
              <a:ea typeface="+mj-ea"/>
              <a:cs typeface="Arial Black" panose="020B0A04020102020204" charset="0"/>
              <a:sym typeface="+mn-ea"/>
            </a:endParaRPr>
          </a:p>
          <a:p>
            <a:pPr marL="342900" marR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ru-RU" altLang="en-US" sz="2400" kern="0" noProof="0" dirty="0">
                <a:latin typeface="Arial Black" panose="020B0A04020102020204" charset="0"/>
                <a:ea typeface="+mj-ea"/>
                <a:cs typeface="Arial Black" panose="020B0A04020102020204" charset="0"/>
                <a:sym typeface="+mn-ea"/>
                <a:hlinkClick r:id="rId3" action="ppaction://hlinkfile" tooltip="Нажмите для перехода на сайт"/>
              </a:rPr>
              <a:t>Петров Антон Васильевич</a:t>
            </a:r>
            <a:endParaRPr lang="ru-RU" altLang="en-US" sz="2400" kern="0" noProof="0" dirty="0">
              <a:solidFill>
                <a:schemeClr val="tx1"/>
              </a:solidFill>
              <a:latin typeface="Arial Black" panose="020B0A04020102020204" charset="0"/>
              <a:ea typeface="+mj-ea"/>
              <a:cs typeface="Arial Black" panose="020B0A04020102020204" charset="0"/>
              <a:sym typeface="+mn-ea"/>
            </a:endParaRPr>
          </a:p>
          <a:p>
            <a:pPr marL="342900" marR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ru-RU" altLang="en-US" sz="2400" kern="0" noProof="0" dirty="0">
                <a:latin typeface="Arial Black" panose="020B0A04020102020204" charset="0"/>
                <a:ea typeface="+mj-ea"/>
                <a:cs typeface="Arial Black" panose="020B0A04020102020204" charset="0"/>
                <a:sym typeface="+mn-ea"/>
                <a:hlinkClick r:id="rId4" action="ppaction://hlinkfile" tooltip="Нажмите для перехода на сайт"/>
              </a:rPr>
              <a:t>Кащеева Вера Сергеевна</a:t>
            </a:r>
            <a:endParaRPr lang="ru-RU" altLang="en-US" sz="2400" kern="0" noProof="0" dirty="0">
              <a:solidFill>
                <a:schemeClr val="tx1"/>
              </a:solidFill>
              <a:latin typeface="Arial Black" panose="020B0A04020102020204" charset="0"/>
              <a:ea typeface="+mj-ea"/>
              <a:cs typeface="Arial Black" panose="020B0A04020102020204" charset="0"/>
              <a:sym typeface="+mn-ea"/>
            </a:endParaRPr>
          </a:p>
          <a:p>
            <a:pPr marL="342900" marR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ru-RU" altLang="en-US" sz="2400" kern="0" noProof="0" dirty="0">
                <a:latin typeface="Arial Black" panose="020B0A04020102020204" charset="0"/>
                <a:ea typeface="+mj-ea"/>
                <a:cs typeface="Arial Black" panose="020B0A04020102020204" charset="0"/>
                <a:sym typeface="+mn-ea"/>
                <a:hlinkClick r:id="rId5" action="ppaction://hlinkfile" tooltip="Нажмите для перехода на сайт"/>
              </a:rPr>
              <a:t>Малахов Николай Михайлович</a:t>
            </a:r>
            <a:endParaRPr lang="ru-RU" altLang="en-US" sz="2400" kern="0" noProof="0" dirty="0">
              <a:solidFill>
                <a:schemeClr val="tx1"/>
              </a:solidFill>
              <a:latin typeface="Arial Black" panose="020B0A04020102020204" charset="0"/>
              <a:ea typeface="+mj-ea"/>
              <a:cs typeface="Arial Black" panose="020B0A04020102020204" charset="0"/>
              <a:sym typeface="+mn-ea"/>
            </a:endParaRPr>
          </a:p>
          <a:p>
            <a:pPr marL="342900" marR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2400" dirty="0">
                <a:latin typeface="Arial Black" panose="020B0A04020102020204" charset="0"/>
                <a:cs typeface="Arial Black" panose="020B0A04020102020204" charset="0"/>
                <a:sym typeface="+mn-ea"/>
                <a:hlinkClick r:id="rId6" action="ppaction://hlinkfile" tooltip="Нажмите для перехода на сайт"/>
              </a:rPr>
              <a:t>Смирнов Владимир Ефимович</a:t>
            </a:r>
          </a:p>
          <a:p>
            <a:pPr marL="342900" marR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2400" dirty="0">
                <a:latin typeface="Arial Black" panose="020B0A04020102020204" charset="0"/>
                <a:cs typeface="Arial Black" panose="020B0A04020102020204" charset="0"/>
                <a:sym typeface="+mn-ea"/>
                <a:hlinkClick r:id="rId7" action="ppaction://hlinkfile" tooltip="Нажмите для перехода на сайт"/>
              </a:rPr>
              <a:t>Плотников Дмитрий Иванович</a:t>
            </a:r>
          </a:p>
          <a:p>
            <a:pPr marL="342900" marR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ru-RU" altLang="en-US" sz="2400" kern="0" noProof="0" dirty="0">
                <a:latin typeface="Arial Black" panose="020B0A04020102020204" charset="0"/>
                <a:ea typeface="+mj-ea"/>
                <a:cs typeface="Arial Black" panose="020B0A04020102020204" charset="0"/>
                <a:sym typeface="+mn-ea"/>
                <a:hlinkClick r:id="rId8" action="ppaction://hlinkfile" tooltip="Нажмите для перехода на сайт"/>
              </a:rPr>
              <a:t>Подвиг Панфиловцев</a:t>
            </a:r>
            <a:endParaRPr lang="ru-RU" altLang="en-US" sz="2400" kern="0" noProof="0" dirty="0">
              <a:solidFill>
                <a:schemeClr val="tx1"/>
              </a:solidFill>
              <a:latin typeface="Arial Black" panose="020B0A04020102020204" charset="0"/>
              <a:ea typeface="+mj-ea"/>
              <a:cs typeface="Arial Black" panose="020B0A04020102020204" charset="0"/>
              <a:sym typeface="+mn-ea"/>
            </a:endParaRPr>
          </a:p>
          <a:p>
            <a:pPr marL="342900" marR="0" indent="-342900" algn="l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lang="ru-RU" altLang="en-US" sz="2400" kern="0" noProof="0" dirty="0">
              <a:solidFill>
                <a:schemeClr val="tx1"/>
              </a:solidFill>
              <a:latin typeface="Arial Black" panose="020B0A04020102020204" charset="0"/>
              <a:ea typeface="+mj-ea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/>
        </p:nvSpPr>
        <p:spPr>
          <a:xfrm>
            <a:off x="457200" y="54832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FF0000"/>
                    </a:gs>
                  </a:gsLst>
                  <a:lin scaled="0"/>
                </a:gradFill>
                <a:effectLst/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Великая Отечественная </a:t>
            </a:r>
            <a:br>
              <a:rPr kumimoji="0" lang="ru-RU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FF0000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</a:b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FF0000"/>
                    </a:gs>
                  </a:gsLst>
                  <a:lin scaled="0"/>
                </a:gradFill>
                <a:effectLst/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война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/>
        </p:nvSpPr>
        <p:spPr>
          <a:xfrm>
            <a:off x="20955" y="1940243"/>
            <a:ext cx="9122410" cy="29775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None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27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 миллионов жизней потеряли в этой войне.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None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Из Алтайского края –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240 815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 человек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None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Герои Советского Союза –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262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None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Полные кавалеры орденов Славы –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60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/>
          <p:nvPr/>
        </p:nvSpPr>
        <p:spPr>
          <a:xfrm>
            <a:off x="40005" y="1167448"/>
            <a:ext cx="918845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zh-CN" sz="3200" dirty="0">
                <a:latin typeface="Arial Black" panose="020B0A04020102020204" charset="0"/>
                <a:cs typeface="Arial Black" panose="020B0A04020102020204" charset="0"/>
              </a:rPr>
              <a:t>Именами доблестных защитников нашей Родины, наших земляков названы улицы, школы по всему Алтайскому краю.</a:t>
            </a:r>
          </a:p>
          <a:p>
            <a:endParaRPr lang="ru-RU" altLang="zh-CN" sz="3200" dirty="0">
              <a:latin typeface="Arial Black" panose="020B0A04020102020204" charset="0"/>
              <a:cs typeface="Arial Black" panose="020B0A04020102020204" charset="0"/>
            </a:endParaRPr>
          </a:p>
          <a:p>
            <a:r>
              <a:rPr lang="ru-RU" altLang="zh-CN" sz="3200" dirty="0">
                <a:latin typeface="Arial Black" panose="020B0A04020102020204" charset="0"/>
                <a:cs typeface="Arial Black" panose="020B0A04020102020204" charset="0"/>
              </a:rPr>
              <a:t>Каждый из нас слышал и не раз названия улиц Барнаула, но каждый ли из нас знает в честь кого и за какие заслуги названы эти улицы?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/>
        </p:nvSpPr>
        <p:spPr>
          <a:xfrm>
            <a:off x="1144588" y="404495"/>
            <a:ext cx="6854825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Их именами названы улицы г. Барнаула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/>
        </p:nvSpPr>
        <p:spPr>
          <a:xfrm>
            <a:off x="4340225" y="1600200"/>
            <a:ext cx="4686300" cy="449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Георгия Исакова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Антона Петрова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Веры Кощеевой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Николая Малахова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Владимира Смирнова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ru-RU" sz="2800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Дмитрия </a:t>
            </a:r>
            <a:r>
              <a:rPr lang="ru-RU" sz="2600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Плотникова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Панфиловцев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</p:txBody>
      </p:sp>
      <p:pic>
        <p:nvPicPr>
          <p:cNvPr id="15363" name="i-main-pic" descr="Картинка 2 из 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8" y="1600200"/>
            <a:ext cx="33734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0320" y="1998345"/>
            <a:ext cx="91033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6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Первая страница </a:t>
            </a:r>
          </a:p>
          <a:p>
            <a:pPr algn="ctr"/>
            <a:endParaRPr lang="ru-RU" altLang="zh-CN" sz="6000" b="1" dirty="0">
              <a:solidFill>
                <a:schemeClr val="accent2"/>
              </a:solidFill>
              <a:latin typeface="Arial Black" panose="020B0A04020102020204" charset="0"/>
              <a:cs typeface="Arial Black" panose="020B0A04020102020204" charset="0"/>
              <a:sym typeface="+mn-ea"/>
            </a:endParaRPr>
          </a:p>
          <a:p>
            <a:pPr algn="ctr"/>
            <a:r>
              <a:rPr lang="ru-RU" altLang="zh-CN" sz="6000" b="1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ПОДВИГ ИСАКОВА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/>
        </p:nvSpPr>
        <p:spPr>
          <a:xfrm>
            <a:off x="1112520" y="476250"/>
            <a:ext cx="6918960" cy="10928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Их именами названы улицы г. Барнаула</a:t>
            </a:r>
          </a:p>
        </p:txBody>
      </p:sp>
      <p:pic>
        <p:nvPicPr>
          <p:cNvPr id="16387" name="Picture 8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09821"/>
            <a:ext cx="3240797" cy="3793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Rectangle 9"/>
          <p:cNvSpPr>
            <a:spLocks noGrp="1"/>
          </p:cNvSpPr>
          <p:nvPr/>
        </p:nvSpPr>
        <p:spPr>
          <a:xfrm>
            <a:off x="4427984" y="2018030"/>
            <a:ext cx="4580126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C00000"/>
              </a:buClr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Исаков Георгий Семёнович</a:t>
            </a:r>
          </a:p>
          <a:p>
            <a:pPr eaLnBrk="1" hangingPunct="1">
              <a:buClr>
                <a:srgbClr val="C00000"/>
              </a:buClr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Родился – 1919г.</a:t>
            </a:r>
          </a:p>
          <a:p>
            <a:pPr eaLnBrk="1" hangingPunct="1">
              <a:buClr>
                <a:srgbClr val="C00000"/>
              </a:buClr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Павловский район, с. Касмала</a:t>
            </a:r>
          </a:p>
          <a:p>
            <a:pPr eaLnBrk="1" hangingPunct="1">
              <a:buClr>
                <a:srgbClr val="C00000"/>
              </a:buClr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Погиб -  13.09.1944г.</a:t>
            </a:r>
          </a:p>
          <a:p>
            <a:pPr eaLnBrk="1" hangingPunct="1">
              <a:buClr>
                <a:srgbClr val="C00000"/>
              </a:buClr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</a:rPr>
              <a:t>Младший сержант, пехотинец.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0320" y="1998345"/>
            <a:ext cx="91033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6000" b="1" dirty="0">
                <a:latin typeface="Arial Black" panose="020B0A04020102020204" charset="0"/>
                <a:cs typeface="Arial Black" panose="020B0A04020102020204" charset="0"/>
                <a:sym typeface="+mn-ea"/>
              </a:rPr>
              <a:t>Вторая страница </a:t>
            </a:r>
          </a:p>
          <a:p>
            <a:pPr algn="ctr"/>
            <a:endParaRPr lang="ru-RU" altLang="zh-CN" sz="6000" b="1" dirty="0">
              <a:solidFill>
                <a:schemeClr val="accent2"/>
              </a:solidFill>
              <a:latin typeface="Arial Black" panose="020B0A04020102020204" charset="0"/>
              <a:cs typeface="Arial Black" panose="020B0A04020102020204" charset="0"/>
              <a:sym typeface="+mn-ea"/>
            </a:endParaRPr>
          </a:p>
          <a:p>
            <a:pPr algn="ctr"/>
            <a:r>
              <a:rPr lang="ru-RU" altLang="zh-CN" sz="6000" b="1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ПОДВИГ ПЕТРОВА</a:t>
            </a:r>
            <a:endParaRPr lang="ru-RU" altLang="zh-CN" sz="6000" b="1" dirty="0">
              <a:solidFill>
                <a:srgbClr val="FF0000"/>
              </a:solidFill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6"/>
          <p:cNvPicPr>
            <a:picLocks noGrp="1" noChangeAspect="1"/>
          </p:cNvPicPr>
          <p:nvPr/>
        </p:nvPicPr>
        <p:blipFill>
          <a:blip r:embed="rId2">
            <a:lum bright="-18000"/>
          </a:blip>
          <a:stretch>
            <a:fillRect/>
          </a:stretch>
        </p:blipFill>
        <p:spPr>
          <a:xfrm>
            <a:off x="862013" y="1772285"/>
            <a:ext cx="3316287" cy="442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4"/>
          <p:cNvSpPr>
            <a:spLocks noGrp="1"/>
          </p:cNvSpPr>
          <p:nvPr/>
        </p:nvSpPr>
        <p:spPr>
          <a:xfrm>
            <a:off x="1112520" y="476250"/>
            <a:ext cx="6918960" cy="10928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Их именами названы улицы г. Барнаула</a:t>
            </a:r>
          </a:p>
        </p:txBody>
      </p:sp>
      <p:sp>
        <p:nvSpPr>
          <p:cNvPr id="16388" name="Rectangle 9"/>
          <p:cNvSpPr>
            <a:spLocks noGrp="1"/>
          </p:cNvSpPr>
          <p:nvPr/>
        </p:nvSpPr>
        <p:spPr>
          <a:xfrm>
            <a:off x="4687570" y="2018030"/>
            <a:ext cx="432054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Петров Антон Васильевич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Родился – 1909 г 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в г.  Барнауле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Умер  - в 1988г.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  <a:p>
            <a:pPr algn="l" eaLnBrk="1" hangingPunct="1">
              <a:buSzPct val="60000"/>
            </a:pPr>
            <a:r>
              <a:rPr lang="ru-RU" kern="0" noProof="0" dirty="0">
                <a:ln>
                  <a:noFill/>
                </a:ln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Капитан, артиллерист</a:t>
            </a:r>
            <a:endParaRPr lang="ru-RU" kern="0" noProof="0" dirty="0">
              <a:ln>
                <a:noFill/>
              </a:ln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596</Words>
  <Application>Microsoft Office PowerPoint</Application>
  <PresentationFormat>Экран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User</cp:lastModifiedBy>
  <cp:revision>54</cp:revision>
  <dcterms:created xsi:type="dcterms:W3CDTF">2020-03-16T08:08:00Z</dcterms:created>
  <dcterms:modified xsi:type="dcterms:W3CDTF">2023-04-20T10:15:56Z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DD0F9ABE139D4D6BAE7F17227B107B6A</vt:lpwstr>
  </property>
  <property fmtid="{D5CDD505-2E9C-101B-9397-08002B2CF9AE}" pid="3" name="KSOProductBuildVer">
    <vt:lpwstr>1049-11.2.0.11417</vt:lpwstr>
  </property>
</Properties>
</file>